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3941b855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3941b855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941b855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3941b855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bea0de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cbea0de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3941b855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3941b855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8155bd77b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8155bd77b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3941b8557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3941b855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3941b855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3941b855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7f040eab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7f040eab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7f040eab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7f040eab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7f040ea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7f040ea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7f040ea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7f040ea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cbea0d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cbea0d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3941b85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3941b85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3941b85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3941b85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3941b85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3941b85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bea0de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cbea0de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9ea0dfc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9ea0dfc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3031700"/>
            <a:ext cx="8982600" cy="2031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CFE2F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s://www.flickr.com/126377022@N07/14597423298" TargetMode="External"/><Relationship Id="rId7" Type="http://schemas.openxmlformats.org/officeDocument/2006/relationships/image" Target="../media/image47.jp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12" Type="http://schemas.openxmlformats.org/officeDocument/2006/relationships/image" Target="../media/image35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32.png"/><Relationship Id="rId22" Type="http://schemas.openxmlformats.org/officeDocument/2006/relationships/image" Target="../media/image45.png"/><Relationship Id="rId10" Type="http://schemas.openxmlformats.org/officeDocument/2006/relationships/image" Target="../media/image34.png"/><Relationship Id="rId21" Type="http://schemas.openxmlformats.org/officeDocument/2006/relationships/image" Target="../media/image25.png"/><Relationship Id="rId13" Type="http://schemas.openxmlformats.org/officeDocument/2006/relationships/image" Target="../media/image36.png"/><Relationship Id="rId12" Type="http://schemas.openxmlformats.org/officeDocument/2006/relationships/image" Target="../media/image31.png"/><Relationship Id="rId23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hyperlink" Target="https://pixabay.com/illustrations/process-work-method-agile-kanban-4116431/" TargetMode="External"/><Relationship Id="rId9" Type="http://schemas.openxmlformats.org/officeDocument/2006/relationships/image" Target="../media/image9.png"/><Relationship Id="rId15" Type="http://schemas.openxmlformats.org/officeDocument/2006/relationships/image" Target="../media/image40.png"/><Relationship Id="rId14" Type="http://schemas.openxmlformats.org/officeDocument/2006/relationships/image" Target="../media/image38.png"/><Relationship Id="rId17" Type="http://schemas.openxmlformats.org/officeDocument/2006/relationships/image" Target="../media/image3.png"/><Relationship Id="rId16" Type="http://schemas.openxmlformats.org/officeDocument/2006/relationships/image" Target="../media/image39.png"/><Relationship Id="rId5" Type="http://schemas.openxmlformats.org/officeDocument/2006/relationships/image" Target="../media/image30.jpg"/><Relationship Id="rId19" Type="http://schemas.openxmlformats.org/officeDocument/2006/relationships/image" Target="../media/image44.png"/><Relationship Id="rId6" Type="http://schemas.openxmlformats.org/officeDocument/2006/relationships/image" Target="../media/image10.png"/><Relationship Id="rId18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4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Sprint Review 2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Thursday, 1st October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288" y="803463"/>
            <a:ext cx="67913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⚙️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modules: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172400" y="4021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 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230425" y="1100025"/>
            <a:ext cx="5502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Tests, tests, tests!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b="1" lang="en" sz="1400">
                <a:solidFill>
                  <a:srgbClr val="999999"/>
                </a:solidFill>
              </a:rPr>
              <a:t>Tested Sentiment Analysis function </a:t>
            </a:r>
            <a:r>
              <a:rPr lang="en" sz="1400">
                <a:solidFill>
                  <a:srgbClr val="999999"/>
                </a:solidFill>
              </a:rPr>
              <a:t>- noted Polarity, Sensitivity results from 30 News articles with varying sources, subjects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b="1" lang="en" sz="1400">
                <a:solidFill>
                  <a:srgbClr val="999999"/>
                </a:solidFill>
              </a:rPr>
              <a:t>Tested Credibility Score function </a:t>
            </a:r>
            <a:r>
              <a:rPr lang="en" sz="1400">
                <a:solidFill>
                  <a:srgbClr val="999999"/>
                </a:solidFill>
              </a:rPr>
              <a:t>- credibility scores, category and source results noted 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Discussed </a:t>
            </a:r>
            <a:r>
              <a:rPr b="1" lang="en" sz="1400">
                <a:solidFill>
                  <a:srgbClr val="999999"/>
                </a:solidFill>
              </a:rPr>
              <a:t>results and observations</a:t>
            </a:r>
            <a:r>
              <a:rPr lang="en" sz="1400">
                <a:solidFill>
                  <a:srgbClr val="999999"/>
                </a:solidFill>
              </a:rPr>
              <a:t> with team to draw </a:t>
            </a:r>
            <a:r>
              <a:rPr b="1" lang="en" sz="1400">
                <a:solidFill>
                  <a:srgbClr val="999999"/>
                </a:solidFill>
              </a:rPr>
              <a:t>further actions </a:t>
            </a:r>
            <a:r>
              <a:rPr lang="en" sz="1400">
                <a:solidFill>
                  <a:srgbClr val="999999"/>
                </a:solidFill>
              </a:rPr>
              <a:t>(validate URL, error causing article, follow-up with Gate Cloud solution)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b="1" lang="en" sz="1400">
                <a:solidFill>
                  <a:srgbClr val="999999"/>
                </a:solidFill>
              </a:rPr>
              <a:t>Created </a:t>
            </a:r>
            <a:r>
              <a:rPr lang="en" sz="1400">
                <a:solidFill>
                  <a:srgbClr val="999999"/>
                </a:solidFill>
              </a:rPr>
              <a:t>Python code removing unwanted characters from text to display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Jyothsna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550" y="288150"/>
            <a:ext cx="3054623" cy="13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600" y="2616628"/>
            <a:ext cx="2723074" cy="12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587" y="1417862"/>
            <a:ext cx="2902650" cy="1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7818" y="515525"/>
            <a:ext cx="397032" cy="4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3925" y="4156013"/>
            <a:ext cx="464350" cy="47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8275" y="3869275"/>
            <a:ext cx="907272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30962" y="4219675"/>
            <a:ext cx="701903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00" y="3660186"/>
            <a:ext cx="455325" cy="44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r>
              <a:rPr lang="en"/>
              <a:t> </a:t>
            </a:r>
            <a:r>
              <a:rPr lang="en"/>
              <a:t>🔌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076275"/>
            <a:ext cx="57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Explored different architecture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Reviewed pros and cons of each for our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Mocked up a couple of the designs in 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final architecture using AWS API Gateway, Lambdas (Python), DynamoDB (NoSQL) and Step Functions, deployed with Terraform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5">
            <a:alphaModFix/>
          </a:blip>
          <a:srcRect b="0" l="52217" r="0" t="55225"/>
          <a:stretch/>
        </p:blipFill>
        <p:spPr>
          <a:xfrm>
            <a:off x="6034809" y="1624325"/>
            <a:ext cx="2472089" cy="149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5">
            <a:alphaModFix/>
          </a:blip>
          <a:srcRect b="0" l="4763" r="47453" t="55225"/>
          <a:stretch/>
        </p:blipFill>
        <p:spPr>
          <a:xfrm>
            <a:off x="6265725" y="2217685"/>
            <a:ext cx="2472077" cy="149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6225" y="3114725"/>
            <a:ext cx="2243048" cy="166667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3368" y="3223025"/>
            <a:ext cx="2398971" cy="16666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9525" y="3708066"/>
            <a:ext cx="1956752" cy="115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5">
            <a:alphaModFix/>
          </a:blip>
          <a:srcRect b="44801" l="60572" r="0" t="26924"/>
          <a:stretch/>
        </p:blipFill>
        <p:spPr>
          <a:xfrm>
            <a:off x="6265725" y="526277"/>
            <a:ext cx="2736300" cy="1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5">
            <a:alphaModFix/>
          </a:blip>
          <a:srcRect b="73053" l="71804" r="0" t="4848"/>
          <a:stretch/>
        </p:blipFill>
        <p:spPr>
          <a:xfrm>
            <a:off x="5021525" y="165725"/>
            <a:ext cx="1956748" cy="9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6690" y="3458265"/>
            <a:ext cx="455325" cy="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0350" y="4037347"/>
            <a:ext cx="455325" cy="4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600" y="4274300"/>
            <a:ext cx="355406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9300" y="4060225"/>
            <a:ext cx="527200" cy="5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Practices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3575" y="1175700"/>
            <a:ext cx="5104800" cy="21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Daily standups, formal retro meetings, test driven development, Pair programming as we move into V1.0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b="1" lang="en" sz="1600">
                <a:solidFill>
                  <a:srgbClr val="999999"/>
                </a:solidFill>
              </a:rPr>
              <a:t>Github </a:t>
            </a:r>
            <a:r>
              <a:rPr b="1" lang="en" sz="1600">
                <a:solidFill>
                  <a:srgbClr val="999999"/>
                </a:solidFill>
              </a:rPr>
              <a:t>Team tracker </a:t>
            </a:r>
            <a:r>
              <a:rPr lang="en" sz="1600">
                <a:solidFill>
                  <a:srgbClr val="999999"/>
                </a:solidFill>
              </a:rPr>
              <a:t>to priorities tasks in each sprint</a:t>
            </a:r>
            <a:r>
              <a:rPr lang="en" sz="1600">
                <a:solidFill>
                  <a:srgbClr val="999999"/>
                </a:solidFill>
              </a:rPr>
              <a:t>  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Collaboration: Reviewed various ways to </a:t>
            </a:r>
            <a:r>
              <a:rPr b="1" lang="en" sz="1600">
                <a:solidFill>
                  <a:srgbClr val="999999"/>
                </a:solidFill>
              </a:rPr>
              <a:t>display results</a:t>
            </a:r>
            <a:r>
              <a:rPr lang="en" sz="1600">
                <a:solidFill>
                  <a:srgbClr val="999999"/>
                </a:solidFill>
              </a:rPr>
              <a:t> at frontend and agreed one particular method to present the information</a:t>
            </a:r>
            <a:endParaRPr sz="1600">
              <a:solidFill>
                <a:srgbClr val="999999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707" y="1440325"/>
            <a:ext cx="3106270" cy="25775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375" y="553175"/>
            <a:ext cx="610651" cy="4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4175" y="994650"/>
            <a:ext cx="329325" cy="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5699" y="513961"/>
            <a:ext cx="329325" cy="30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2100" y="1005838"/>
            <a:ext cx="273147" cy="3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5015" y="665989"/>
            <a:ext cx="329325" cy="31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0687" y="3474175"/>
            <a:ext cx="1630425" cy="7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0152" y="634101"/>
            <a:ext cx="329325" cy="24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1487" y="990467"/>
            <a:ext cx="273150" cy="33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3850" y="4183223"/>
            <a:ext cx="273150" cy="2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02925" y="653312"/>
            <a:ext cx="329325" cy="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64825" y="907217"/>
            <a:ext cx="385799" cy="34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07327" y="3936550"/>
            <a:ext cx="273150" cy="37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47050" y="891384"/>
            <a:ext cx="329325" cy="37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21773" y="609925"/>
            <a:ext cx="329325" cy="29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97063" y="913733"/>
            <a:ext cx="329325" cy="32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18525" y="574174"/>
            <a:ext cx="329325" cy="3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909075" y="997450"/>
            <a:ext cx="329324" cy="3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015275" y="604163"/>
            <a:ext cx="273150" cy="2693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Jyothsna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First Draft </a:t>
            </a:r>
            <a:r>
              <a:rPr lang="en"/>
              <a:t> </a:t>
            </a:r>
            <a:r>
              <a:rPr lang="en"/>
              <a:t>🎯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311700" y="1152475"/>
            <a:ext cx="618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</a:rPr>
              <a:t>Agreed our first milestone/set of features, getting structure in place and our first data flowing: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99999"/>
                </a:solidFill>
              </a:rPr>
              <a:t>Version 0.1:</a:t>
            </a:r>
            <a:endParaRPr b="1"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 </a:t>
            </a:r>
            <a:r>
              <a:rPr b="1" lang="en" sz="1600">
                <a:solidFill>
                  <a:srgbClr val="999999"/>
                </a:solidFill>
              </a:rPr>
              <a:t>simple front-end</a:t>
            </a:r>
            <a:r>
              <a:rPr lang="en" sz="1600">
                <a:solidFill>
                  <a:srgbClr val="999999"/>
                </a:solidFill>
              </a:rPr>
              <a:t> allowing the user to enter and </a:t>
            </a:r>
            <a:r>
              <a:rPr b="1" lang="en" sz="1600">
                <a:solidFill>
                  <a:srgbClr val="999999"/>
                </a:solidFill>
              </a:rPr>
              <a:t>submit a URL</a:t>
            </a:r>
            <a:r>
              <a:rPr lang="en" sz="1600">
                <a:solidFill>
                  <a:srgbClr val="999999"/>
                </a:solidFill>
              </a:rPr>
              <a:t> and </a:t>
            </a:r>
            <a:r>
              <a:rPr b="1" lang="en" sz="1600">
                <a:solidFill>
                  <a:srgbClr val="999999"/>
                </a:solidFill>
              </a:rPr>
              <a:t>view analysis results</a:t>
            </a:r>
            <a:r>
              <a:rPr lang="en" sz="1600">
                <a:solidFill>
                  <a:srgbClr val="999999"/>
                </a:solidFill>
              </a:rPr>
              <a:t> (just ‘website credibility’ to get us started).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An API layer providing </a:t>
            </a:r>
            <a:r>
              <a:rPr b="1" lang="en" sz="1600">
                <a:solidFill>
                  <a:srgbClr val="999999"/>
                </a:solidFill>
              </a:rPr>
              <a:t>two endpoints</a:t>
            </a:r>
            <a:r>
              <a:rPr lang="en" sz="1600">
                <a:solidFill>
                  <a:srgbClr val="999999"/>
                </a:solidFill>
              </a:rPr>
              <a:t>: one to submit a URL/the request, and another to poll for results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 backend that retrieves </a:t>
            </a:r>
            <a:r>
              <a:rPr b="1" lang="en" sz="1600">
                <a:solidFill>
                  <a:srgbClr val="999999"/>
                </a:solidFill>
              </a:rPr>
              <a:t>the credibility score </a:t>
            </a:r>
            <a:r>
              <a:rPr lang="en" sz="1600">
                <a:solidFill>
                  <a:srgbClr val="999999"/>
                </a:solidFill>
              </a:rPr>
              <a:t>for the given URL and </a:t>
            </a:r>
            <a:r>
              <a:rPr b="1" lang="en" sz="1600">
                <a:solidFill>
                  <a:srgbClr val="999999"/>
                </a:solidFill>
              </a:rPr>
              <a:t>stores results</a:t>
            </a:r>
            <a:r>
              <a:rPr lang="en" sz="1600">
                <a:solidFill>
                  <a:srgbClr val="999999"/>
                </a:solidFill>
              </a:rPr>
              <a:t> against the request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6907350" y="1249900"/>
            <a:ext cx="1984500" cy="55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👩‍💻</a:t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6907350" y="2202675"/>
            <a:ext cx="1984500" cy="559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🔌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6907350" y="3155450"/>
            <a:ext cx="1984500" cy="559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⚙️</a:t>
            </a:r>
            <a:endParaRPr/>
          </a:p>
        </p:txBody>
      </p:sp>
      <p:cxnSp>
        <p:nvCxnSpPr>
          <p:cNvPr id="224" name="Google Shape;224;p26"/>
          <p:cNvCxnSpPr/>
          <p:nvPr/>
        </p:nvCxnSpPr>
        <p:spPr>
          <a:xfrm>
            <a:off x="7334925" y="1809075"/>
            <a:ext cx="0" cy="3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7334925" y="2773900"/>
            <a:ext cx="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6"/>
          <p:cNvCxnSpPr/>
          <p:nvPr/>
        </p:nvCxnSpPr>
        <p:spPr>
          <a:xfrm rot="10800000">
            <a:off x="8464225" y="2795675"/>
            <a:ext cx="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6"/>
          <p:cNvCxnSpPr/>
          <p:nvPr/>
        </p:nvCxnSpPr>
        <p:spPr>
          <a:xfrm rot="10800000">
            <a:off x="8579775" y="1830850"/>
            <a:ext cx="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6"/>
          <p:cNvCxnSpPr/>
          <p:nvPr/>
        </p:nvCxnSpPr>
        <p:spPr>
          <a:xfrm rot="10800000">
            <a:off x="7499400" y="1841800"/>
            <a:ext cx="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6"/>
          <p:cNvCxnSpPr/>
          <p:nvPr/>
        </p:nvCxnSpPr>
        <p:spPr>
          <a:xfrm>
            <a:off x="8420917" y="1820025"/>
            <a:ext cx="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Major</a:t>
            </a:r>
            <a:r>
              <a:rPr lang="en"/>
              <a:t> Milestone 🌟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Jyothsna</a:t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11700" y="1152475"/>
            <a:ext cx="5396100" cy="21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Extending functionalities to create a useful tool 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9999"/>
                </a:solidFill>
              </a:rPr>
              <a:t>Version 1.0</a:t>
            </a:r>
            <a:endParaRPr b="1"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Retrieve and store the article content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Add additional analysis, such as polarity, subjectivity</a:t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Calculate a cumulative ‘bias score’</a:t>
            </a:r>
            <a:endParaRPr sz="1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Future Goals </a:t>
            </a:r>
            <a:r>
              <a:rPr lang="en"/>
              <a:t>🚀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11700" y="1152475"/>
            <a:ext cx="80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Many other features explored which we will consider for future iterations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569325" y="1707950"/>
            <a:ext cx="7754508" cy="3181788"/>
          </a:xfrm>
          <a:prstGeom prst="cloud">
            <a:avLst/>
          </a:prstGeom>
          <a:gradFill>
            <a:gsLst>
              <a:gs pos="0">
                <a:srgbClr val="DBD4EB"/>
              </a:gs>
              <a:gs pos="100000">
                <a:srgbClr val="C6BDD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1780725" y="239655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075" y="1830890"/>
            <a:ext cx="1687549" cy="2935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" name="Google Shape;249;p28"/>
          <p:cNvSpPr txBox="1"/>
          <p:nvPr/>
        </p:nvSpPr>
        <p:spPr>
          <a:xfrm>
            <a:off x="1451900" y="281515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Political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2862125" y="3549650"/>
            <a:ext cx="1316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UI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271725" y="342870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Display Article Text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2134800" y="390005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Display Article Image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780725" y="332125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Summary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4178825" y="253260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API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4572000" y="2248563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WebSockets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739700" y="377910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URL Format Validation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2206375" y="2742475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Processing/Loading Animation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4045900" y="2899100"/>
            <a:ext cx="149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Better Error Handling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328100" y="1730250"/>
            <a:ext cx="3000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1.5+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Goals </a:t>
            </a:r>
            <a:r>
              <a:rPr lang="en"/>
              <a:t>🏆</a:t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et through the v0.1 tickets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50" y="705373"/>
            <a:ext cx="4027501" cy="4067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Again </a:t>
            </a:r>
            <a:r>
              <a:rPr lang="en"/>
              <a:t>👋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738" y="1678800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387" y="1678800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10058">
            <a:off x="2178863" y="2781417"/>
            <a:ext cx="2703623" cy="7694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031" y="2732244"/>
            <a:ext cx="2034250" cy="76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938" y="1678799"/>
            <a:ext cx="1316724" cy="1316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550" y="1678804"/>
            <a:ext cx="1400762" cy="1316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8050" y="2780325"/>
            <a:ext cx="1887749" cy="6721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400" y="2571750"/>
            <a:ext cx="1887751" cy="7179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4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Outcomes </a:t>
            </a:r>
            <a:r>
              <a:rPr lang="en"/>
              <a:t>🙌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Clearly defined MVP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UI starting to take shape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libraries delivering usable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on working product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Bonded as a team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Jamie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r>
              <a:rPr lang="en"/>
              <a:t> 👩‍💻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UI prototype with colour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the components needed to display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app will be built in React using Material for styling and layout, with additional CSS where appropriate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implementing grid layout for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a  greater understanding of props, state and event handling and where they fit into our product functionality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Mobile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5" y="1208463"/>
            <a:ext cx="1858747" cy="33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400" y="1208475"/>
            <a:ext cx="1921701" cy="33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100" y="1189000"/>
            <a:ext cx="1921701" cy="33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Large Screens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92976" cy="38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Large Screens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71552" cy="3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r>
              <a:rPr lang="en"/>
              <a:t> </a:t>
            </a:r>
            <a:r>
              <a:rPr lang="en"/>
              <a:t>⚙️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f</a:t>
            </a:r>
            <a:r>
              <a:rPr lang="en">
                <a:solidFill>
                  <a:srgbClr val="7F7F7F"/>
                </a:solidFill>
              </a:rPr>
              <a:t>or modules will be an </a:t>
            </a:r>
            <a:r>
              <a:rPr b="1" lang="en">
                <a:solidFill>
                  <a:srgbClr val="7F7F7F"/>
                </a:solidFill>
              </a:rPr>
              <a:t>URL </a:t>
            </a:r>
            <a:r>
              <a:rPr lang="en">
                <a:solidFill>
                  <a:srgbClr val="7F7F7F"/>
                </a:solidFill>
              </a:rPr>
              <a:t>(no free text / document upload at this stage)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Defined </a:t>
            </a:r>
            <a:r>
              <a:rPr b="1" lang="en">
                <a:solidFill>
                  <a:srgbClr val="7F7F7F"/>
                </a:solidFill>
              </a:rPr>
              <a:t>Python</a:t>
            </a:r>
            <a:r>
              <a:rPr lang="en">
                <a:solidFill>
                  <a:srgbClr val="7F7F7F"/>
                </a:solidFill>
              </a:rPr>
              <a:t> as backend programming language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Tools and Frameworks:</a:t>
            </a:r>
            <a:endParaRPr>
              <a:solidFill>
                <a:srgbClr val="7F7F7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Visual Studio Code;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Visual Studio Live Share (collaboration);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Jupyter Notebook;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PyTest (testing);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GitHub (repositories and version control);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" sz="1800">
                <a:solidFill>
                  <a:srgbClr val="7F7F7F"/>
                </a:solidFill>
              </a:rPr>
              <a:t>GitHub Project Board (track project tasks);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800" y="2080525"/>
            <a:ext cx="648344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9849" y="2181627"/>
            <a:ext cx="758400" cy="7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3748" y="2961875"/>
            <a:ext cx="1031750" cy="3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7925" y="3107416"/>
            <a:ext cx="758400" cy="68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8725" y="3618300"/>
            <a:ext cx="560800" cy="5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VsCode X Pytest integration</a:t>
            </a:r>
            <a:endParaRPr>
              <a:solidFill>
                <a:srgbClr val="7F7F7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7F7F7F"/>
                </a:solidFill>
              </a:rPr>
              <a:t>VsCode X GitHub integration</a:t>
            </a:r>
            <a:endParaRPr>
              <a:solidFill>
                <a:srgbClr val="7F7F7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⚙️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00" y="4060227"/>
            <a:ext cx="821350" cy="8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0" y="4793075"/>
            <a:ext cx="1316700" cy="35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213" y="671500"/>
            <a:ext cx="45243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900" y="2207425"/>
            <a:ext cx="4695825" cy="2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